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838"/>
    <a:srgbClr val="00549F"/>
    <a:srgbClr val="B2B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-2434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  <a:prstGeom prst="rect">
            <a:avLst/>
          </a:prstGeo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57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9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  <a:prstGeom prst="rect">
            <a:avLst/>
          </a:prstGeo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9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92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77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059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31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  <a:prstGeom prst="rect">
            <a:avLst/>
          </a:prstGeo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B92F8CC-2C56-4BDD-81CE-B1797006A8DE}" type="datetimeFigureOut">
              <a:rPr lang="en-US" smtClean="0"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4C10576D-94E4-4219-A024-7BCBC4168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5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13FE4A6-454F-422C-B16A-823B2DC29D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22" b="31196"/>
          <a:stretch/>
        </p:blipFill>
        <p:spPr>
          <a:xfrm>
            <a:off x="0" y="0"/>
            <a:ext cx="7772400" cy="173355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A97E8A5-583B-4CC7-8474-674AA2030587}"/>
              </a:ext>
            </a:extLst>
          </p:cNvPr>
          <p:cNvSpPr/>
          <p:nvPr userDrawn="1"/>
        </p:nvSpPr>
        <p:spPr>
          <a:xfrm>
            <a:off x="0" y="0"/>
            <a:ext cx="7772400" cy="173355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82941B52-2C49-4C4B-8278-2AF2D90FD4B2}"/>
              </a:ext>
            </a:extLst>
          </p:cNvPr>
          <p:cNvSpPr/>
          <p:nvPr userDrawn="1"/>
        </p:nvSpPr>
        <p:spPr>
          <a:xfrm>
            <a:off x="285750" y="236280"/>
            <a:ext cx="7143750" cy="9517320"/>
          </a:xfrm>
          <a:prstGeom prst="roundRect">
            <a:avLst>
              <a:gd name="adj" fmla="val 2800"/>
            </a:avLst>
          </a:prstGeom>
          <a:noFill/>
          <a:ln w="6350">
            <a:solidFill>
              <a:srgbClr val="B2BB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A977B7DA-47F9-41BE-8CA5-3902EC595D7C}"/>
              </a:ext>
            </a:extLst>
          </p:cNvPr>
          <p:cNvSpPr/>
          <p:nvPr userDrawn="1"/>
        </p:nvSpPr>
        <p:spPr>
          <a:xfrm>
            <a:off x="542924" y="8799493"/>
            <a:ext cx="1524000" cy="74851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Customer Logo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0E341D0C-B6B3-4768-B3B9-7D6D0780B66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273" y="8900309"/>
            <a:ext cx="1999118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5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C610E90-7306-4D00-8BAB-E19645A4EDD2}"/>
              </a:ext>
            </a:extLst>
          </p:cNvPr>
          <p:cNvSpPr txBox="1"/>
          <p:nvPr/>
        </p:nvSpPr>
        <p:spPr>
          <a:xfrm>
            <a:off x="489136" y="1749559"/>
            <a:ext cx="6562725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3B3838"/>
                </a:solidFill>
              </a:rPr>
              <a:t>We want to ensure the health and safety of you, our patients, as well as our clinical staff. Because of </a:t>
            </a:r>
            <a:r>
              <a:rPr lang="en-US" sz="1100" dirty="0" smtClean="0">
                <a:solidFill>
                  <a:srgbClr val="3B3838"/>
                </a:solidFill>
              </a:rPr>
              <a:t>this the Union Trades Medical Center is </a:t>
            </a:r>
            <a:r>
              <a:rPr lang="en-US" sz="1100" dirty="0">
                <a:solidFill>
                  <a:srgbClr val="3B3838"/>
                </a:solidFill>
              </a:rPr>
              <a:t>temporarily </a:t>
            </a:r>
            <a:r>
              <a:rPr lang="en-US" sz="1100" dirty="0" smtClean="0">
                <a:solidFill>
                  <a:srgbClr val="3B3838"/>
                </a:solidFill>
              </a:rPr>
              <a:t>changing </a:t>
            </a:r>
            <a:r>
              <a:rPr lang="en-US" sz="1100" dirty="0">
                <a:solidFill>
                  <a:srgbClr val="3B3838"/>
                </a:solidFill>
              </a:rPr>
              <a:t>how we </a:t>
            </a:r>
            <a:r>
              <a:rPr lang="en-US" sz="1100" dirty="0" smtClean="0">
                <a:solidFill>
                  <a:srgbClr val="3B3838"/>
                </a:solidFill>
              </a:rPr>
              <a:t>can </a:t>
            </a:r>
            <a:r>
              <a:rPr lang="en-US" sz="1100" dirty="0">
                <a:solidFill>
                  <a:srgbClr val="3B3838"/>
                </a:solidFill>
              </a:rPr>
              <a:t>provide treatment and the way you are able to schedule </a:t>
            </a:r>
            <a:r>
              <a:rPr lang="en-US" sz="1100" dirty="0" smtClean="0">
                <a:solidFill>
                  <a:srgbClr val="3B3838"/>
                </a:solidFill>
              </a:rPr>
              <a:t>appointments</a:t>
            </a:r>
            <a:r>
              <a:rPr lang="en-US" sz="1100" dirty="0">
                <a:solidFill>
                  <a:srgbClr val="3B3838"/>
                </a:solidFill>
              </a:rPr>
              <a:t>. Your provider will now be available for telephonic </a:t>
            </a:r>
            <a:r>
              <a:rPr lang="en-US" sz="1100" dirty="0" smtClean="0">
                <a:solidFill>
                  <a:srgbClr val="3B3838"/>
                </a:solidFill>
              </a:rPr>
              <a:t>appointments</a:t>
            </a:r>
            <a:r>
              <a:rPr lang="en-US" sz="1100" dirty="0">
                <a:solidFill>
                  <a:srgbClr val="3B3838"/>
                </a:solidFill>
              </a:rPr>
              <a:t>. Please note: </a:t>
            </a:r>
            <a:endParaRPr lang="en-US" sz="1100" dirty="0" smtClean="0">
              <a:solidFill>
                <a:srgbClr val="3B3838"/>
              </a:solidFill>
            </a:endParaRPr>
          </a:p>
          <a:p>
            <a:pPr>
              <a:buClr>
                <a:srgbClr val="B2BB1C"/>
              </a:buClr>
            </a:pPr>
            <a:endParaRPr lang="en-US" sz="1100" dirty="0" smtClean="0">
              <a:solidFill>
                <a:srgbClr val="3B3838"/>
              </a:solidFill>
            </a:endParaRPr>
          </a:p>
          <a:p>
            <a:pPr marL="171450" indent="-171450">
              <a:buClr>
                <a:srgbClr val="B2BB1C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3B3838"/>
                </a:solidFill>
              </a:rPr>
              <a:t>If </a:t>
            </a:r>
            <a:r>
              <a:rPr lang="en-US" sz="1100" dirty="0">
                <a:solidFill>
                  <a:srgbClr val="3B3838"/>
                </a:solidFill>
              </a:rPr>
              <a:t>you are in respiratory distress (difficulty breathing), </a:t>
            </a:r>
            <a:r>
              <a:rPr lang="en-US" sz="1100" b="1" dirty="0">
                <a:solidFill>
                  <a:srgbClr val="3B3838"/>
                </a:solidFill>
              </a:rPr>
              <a:t>call 911</a:t>
            </a:r>
            <a:r>
              <a:rPr lang="en-US" sz="1100" dirty="0">
                <a:solidFill>
                  <a:srgbClr val="3B3838"/>
                </a:solidFill>
              </a:rPr>
              <a:t> or go to the </a:t>
            </a:r>
            <a:r>
              <a:rPr lang="en-US" sz="1100" b="1" dirty="0">
                <a:solidFill>
                  <a:srgbClr val="3B3838"/>
                </a:solidFill>
              </a:rPr>
              <a:t>ER</a:t>
            </a:r>
            <a:r>
              <a:rPr lang="en-US" sz="1100" dirty="0">
                <a:solidFill>
                  <a:srgbClr val="3B3838"/>
                </a:solidFill>
              </a:rPr>
              <a:t>.</a:t>
            </a:r>
          </a:p>
          <a:p>
            <a:pPr marL="171450" indent="-171450">
              <a:buClr>
                <a:srgbClr val="B2BB1C"/>
              </a:buClr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rgbClr val="3B3838"/>
                </a:solidFill>
              </a:rPr>
              <a:t>If you have respiratory symptoms, flu-like symptoms, or potential symptoms of COVID-19 (fever, cough, shortness of breath), </a:t>
            </a:r>
            <a:r>
              <a:rPr lang="en-US" sz="1100" b="1" dirty="0">
                <a:solidFill>
                  <a:srgbClr val="3B3838"/>
                </a:solidFill>
              </a:rPr>
              <a:t>do NOT come to the health center.</a:t>
            </a:r>
            <a:r>
              <a:rPr lang="en-US" sz="1100" dirty="0">
                <a:solidFill>
                  <a:srgbClr val="3B3838"/>
                </a:solidFill>
              </a:rPr>
              <a:t> Please call the health center to discuss with your provider. The health centers are not able to do COVID-19 testing at this time. For additional information please visit the CDC website (www.cdc.gov/coronavirus). </a:t>
            </a:r>
          </a:p>
          <a:p>
            <a:r>
              <a:rPr lang="en-US" sz="1200" dirty="0"/>
              <a:t/>
            </a:r>
            <a:br>
              <a:rPr lang="en-US" sz="1200" dirty="0"/>
            </a:br>
            <a:r>
              <a:rPr lang="en-US" sz="1400" b="1" dirty="0">
                <a:solidFill>
                  <a:srgbClr val="00549F"/>
                </a:solidFill>
              </a:rPr>
              <a:t>Schedule Your </a:t>
            </a:r>
            <a:r>
              <a:rPr lang="en-US" sz="1400" b="1" dirty="0">
                <a:solidFill>
                  <a:schemeClr val="accent1">
                    <a:lumMod val="75000"/>
                  </a:schemeClr>
                </a:solidFill>
              </a:rPr>
              <a:t>Appointment</a:t>
            </a:r>
            <a:r>
              <a:rPr lang="en-US" sz="1400" b="1" dirty="0">
                <a:solidFill>
                  <a:srgbClr val="00549F"/>
                </a:solidFill>
              </a:rPr>
              <a:t> by Calling the Center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100" b="1" dirty="0">
                <a:solidFill>
                  <a:srgbClr val="3B3838"/>
                </a:solidFill>
              </a:rPr>
              <a:t>Please do not walk into the center to request an appointment. </a:t>
            </a:r>
            <a:r>
              <a:rPr lang="en-US" sz="1100" dirty="0">
                <a:solidFill>
                  <a:srgbClr val="3B3838"/>
                </a:solidFill>
              </a:rPr>
              <a:t>Instead, please call </a:t>
            </a:r>
            <a:r>
              <a:rPr lang="en-US" sz="1100" dirty="0" smtClean="0">
                <a:solidFill>
                  <a:srgbClr val="3B3838"/>
                </a:solidFill>
              </a:rPr>
              <a:t>the center directly</a:t>
            </a:r>
            <a:r>
              <a:rPr lang="en-US" sz="1100" dirty="0" smtClean="0"/>
              <a:t>.</a:t>
            </a:r>
            <a:r>
              <a:rPr lang="en-US" sz="1100" dirty="0"/>
              <a:t> </a:t>
            </a:r>
            <a:r>
              <a:rPr lang="en-US" sz="1100" dirty="0">
                <a:solidFill>
                  <a:srgbClr val="3B3838"/>
                </a:solidFill>
              </a:rPr>
              <a:t>Your call will be routed to a provider who will triage your symptoms via the telephone. If we are busy with another patient, please leave a clear message indicating your name, date of birth, and phone number and we will get back to you as soon as we can. </a:t>
            </a:r>
          </a:p>
          <a:p>
            <a:endParaRPr lang="en-US" sz="1100" dirty="0" smtClean="0">
              <a:solidFill>
                <a:srgbClr val="3B3838"/>
              </a:solidFill>
            </a:endParaRPr>
          </a:p>
          <a:p>
            <a:r>
              <a:rPr lang="en-US" sz="1100" dirty="0" smtClean="0">
                <a:solidFill>
                  <a:srgbClr val="3B3838"/>
                </a:solidFill>
              </a:rPr>
              <a:t>We ask for your cooperation while we adhere to a ‘no walk-in’ policy during this unprecedented medical event.</a:t>
            </a:r>
          </a:p>
          <a:p>
            <a:endParaRPr lang="en-US" sz="1100" dirty="0">
              <a:solidFill>
                <a:srgbClr val="3B3838"/>
              </a:solidFill>
            </a:endParaRPr>
          </a:p>
          <a:p>
            <a:r>
              <a:rPr lang="en-US" sz="1100" dirty="0">
                <a:solidFill>
                  <a:srgbClr val="3B3838"/>
                </a:solidFill>
              </a:rPr>
              <a:t>Appointments, telephonic or otherwise, will take place during </a:t>
            </a:r>
            <a:r>
              <a:rPr lang="en-US" sz="1100" dirty="0" smtClean="0">
                <a:solidFill>
                  <a:srgbClr val="3B3838"/>
                </a:solidFill>
              </a:rPr>
              <a:t>normal</a:t>
            </a:r>
            <a:r>
              <a:rPr lang="en-US" sz="1100" dirty="0">
                <a:solidFill>
                  <a:srgbClr val="3B3838"/>
                </a:solidFill>
              </a:rPr>
              <a:t> center business </a:t>
            </a:r>
            <a:r>
              <a:rPr lang="en-US" sz="1100" dirty="0" smtClean="0">
                <a:solidFill>
                  <a:srgbClr val="3B3838"/>
                </a:solidFill>
              </a:rPr>
              <a:t>hours.</a:t>
            </a:r>
          </a:p>
          <a:p>
            <a:endParaRPr lang="en-US" sz="1100" dirty="0">
              <a:solidFill>
                <a:srgbClr val="3B3838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FF0000"/>
                </a:solidFill>
              </a:rPr>
              <a:t>Brooklyn Location:  </a:t>
            </a:r>
            <a:r>
              <a:rPr lang="en-US" sz="1100" dirty="0"/>
              <a:t>216-539-2702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FF0000"/>
                </a:solidFill>
              </a:rPr>
              <a:t>Beachwood Location:  </a:t>
            </a:r>
            <a:r>
              <a:rPr lang="en-US" sz="1100" dirty="0" smtClean="0"/>
              <a:t>216-245-5680</a:t>
            </a:r>
            <a:endParaRPr lang="en-US" sz="1100" dirty="0" smtClean="0">
              <a:solidFill>
                <a:srgbClr val="3B3838"/>
              </a:solidFill>
            </a:endParaRPr>
          </a:p>
          <a:p>
            <a:endParaRPr lang="en-US" sz="1200" dirty="0" smtClean="0"/>
          </a:p>
          <a:p>
            <a:r>
              <a:rPr lang="en-US" sz="1400" b="1" dirty="0" smtClean="0">
                <a:solidFill>
                  <a:srgbClr val="00549F"/>
                </a:solidFill>
              </a:rPr>
              <a:t>Existing Appointments</a:t>
            </a:r>
            <a:endParaRPr lang="en-US" sz="1200" dirty="0">
              <a:solidFill>
                <a:srgbClr val="00549F"/>
              </a:solidFill>
            </a:endParaRPr>
          </a:p>
          <a:p>
            <a:r>
              <a:rPr lang="en-US" sz="1100" dirty="0">
                <a:solidFill>
                  <a:srgbClr val="3B3838"/>
                </a:solidFill>
              </a:rPr>
              <a:t>If you already have an appointment scheduled to take place in the coming weeks, the team from the </a:t>
            </a:r>
            <a:r>
              <a:rPr lang="en-US" sz="1100" dirty="0" smtClean="0">
                <a:solidFill>
                  <a:srgbClr val="3B3838"/>
                </a:solidFill>
              </a:rPr>
              <a:t>health center </a:t>
            </a:r>
            <a:r>
              <a:rPr lang="en-US" sz="1100" dirty="0">
                <a:solidFill>
                  <a:srgbClr val="3B3838"/>
                </a:solidFill>
              </a:rPr>
              <a:t>will be reaching out to identify best next steps with your appointment. </a:t>
            </a:r>
            <a:endParaRPr lang="en-US" sz="1100" dirty="0" smtClean="0">
              <a:solidFill>
                <a:srgbClr val="3B3838"/>
              </a:solidFill>
            </a:endParaRPr>
          </a:p>
          <a:p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400" b="1" dirty="0" smtClean="0">
                <a:solidFill>
                  <a:srgbClr val="00549F"/>
                </a:solidFill>
              </a:rPr>
              <a:t>Submit Your Rx Refill Requests Online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100" dirty="0" smtClean="0">
                <a:solidFill>
                  <a:srgbClr val="3B3838"/>
                </a:solidFill>
              </a:rPr>
              <a:t>You may submit refill requests through the Marathon eHealth Portal (my.marathon-health.com) for medications that were previously prescribed by your Marathon Health provider. To do this, log in, open the </a:t>
            </a:r>
            <a:r>
              <a:rPr lang="en-US" sz="1100" i="1" dirty="0" smtClean="0">
                <a:solidFill>
                  <a:srgbClr val="3B3838"/>
                </a:solidFill>
              </a:rPr>
              <a:t>My Health Record</a:t>
            </a:r>
            <a:r>
              <a:rPr lang="en-US" sz="1100" dirty="0" smtClean="0">
                <a:solidFill>
                  <a:srgbClr val="3B3838"/>
                </a:solidFill>
              </a:rPr>
              <a:t> tab at the top of the page, and select, "Medical History“ in the drop-down menu that appears. Once a refill has been requested, the button becomes disabled and reads, "Refill Pending." Please allow 48 hours for us to contact your pharmacy.</a:t>
            </a:r>
            <a:br>
              <a:rPr lang="en-US" sz="1100" dirty="0" smtClean="0">
                <a:solidFill>
                  <a:srgbClr val="3B3838"/>
                </a:solidFill>
              </a:rPr>
            </a:br>
            <a:r>
              <a:rPr lang="en-US" sz="1100" dirty="0" smtClean="0">
                <a:solidFill>
                  <a:srgbClr val="3B3838"/>
                </a:solidFill>
              </a:rPr>
              <a:t/>
            </a:r>
            <a:br>
              <a:rPr lang="en-US" sz="1100" dirty="0" smtClean="0">
                <a:solidFill>
                  <a:srgbClr val="3B3838"/>
                </a:solidFill>
              </a:rPr>
            </a:br>
            <a:r>
              <a:rPr lang="en-US" sz="1100" dirty="0" smtClean="0">
                <a:solidFill>
                  <a:srgbClr val="3B3838"/>
                </a:solidFill>
              </a:rPr>
              <a:t>If you don't know your Marathon eHealth Portal login credentials, please utilize the "Forgot Username" and "Forgot Password" links on the landing page.</a:t>
            </a:r>
            <a:br>
              <a:rPr lang="en-US" sz="1100" dirty="0" smtClean="0">
                <a:solidFill>
                  <a:srgbClr val="3B3838"/>
                </a:solidFill>
              </a:rPr>
            </a:br>
            <a:r>
              <a:rPr lang="en-US" sz="1100" dirty="0" smtClean="0">
                <a:solidFill>
                  <a:srgbClr val="3B3838"/>
                </a:solidFill>
              </a:rPr>
              <a:t/>
            </a:r>
            <a:br>
              <a:rPr lang="en-US" sz="1100" dirty="0" smtClean="0">
                <a:solidFill>
                  <a:srgbClr val="3B3838"/>
                </a:solidFill>
              </a:rPr>
            </a:br>
            <a:r>
              <a:rPr lang="en-US" sz="1100" b="1" dirty="0" smtClean="0">
                <a:solidFill>
                  <a:srgbClr val="3B3838"/>
                </a:solidFill>
              </a:rPr>
              <a:t>Please don't hesitate to contact us for your healthcare needs during this time. We're here to help.</a:t>
            </a:r>
            <a:endParaRPr lang="en-US" sz="1100" dirty="0">
              <a:solidFill>
                <a:srgbClr val="3B3838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1F542741-B4AD-41E6-8503-AF80754DA192}"/>
              </a:ext>
            </a:extLst>
          </p:cNvPr>
          <p:cNvSpPr txBox="1"/>
          <p:nvPr/>
        </p:nvSpPr>
        <p:spPr>
          <a:xfrm>
            <a:off x="377952" y="503064"/>
            <a:ext cx="7394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549F"/>
                </a:solidFill>
              </a:rPr>
              <a:t>Need an </a:t>
            </a:r>
            <a:r>
              <a:rPr lang="en-US" sz="3200" b="1" dirty="0" smtClean="0">
                <a:solidFill>
                  <a:srgbClr val="00549F"/>
                </a:solidFill>
              </a:rPr>
              <a:t>appointment? </a:t>
            </a:r>
            <a:endParaRPr lang="en-US" sz="3200" b="1" dirty="0">
              <a:solidFill>
                <a:srgbClr val="00549F"/>
              </a:solidFill>
            </a:endParaRPr>
          </a:p>
          <a:p>
            <a:r>
              <a:rPr lang="en-US" sz="3000" b="1" dirty="0">
                <a:solidFill>
                  <a:srgbClr val="FF0000"/>
                </a:solidFill>
              </a:rPr>
              <a:t>Call </a:t>
            </a:r>
            <a:r>
              <a:rPr lang="en-US" sz="3000" b="1" dirty="0" smtClean="0">
                <a:solidFill>
                  <a:srgbClr val="FF0000"/>
                </a:solidFill>
              </a:rPr>
              <a:t>the Union Trades </a:t>
            </a:r>
            <a:r>
              <a:rPr lang="en-US" sz="3000" b="1" dirty="0">
                <a:solidFill>
                  <a:srgbClr val="FF0000"/>
                </a:solidFill>
              </a:rPr>
              <a:t>M</a:t>
            </a:r>
            <a:r>
              <a:rPr lang="en-US" sz="3000" b="1" dirty="0" smtClean="0">
                <a:solidFill>
                  <a:srgbClr val="FF0000"/>
                </a:solidFill>
              </a:rPr>
              <a:t>edical Center </a:t>
            </a:r>
            <a:r>
              <a:rPr lang="en-US" sz="3000" b="1" dirty="0">
                <a:solidFill>
                  <a:srgbClr val="FF0000"/>
                </a:solidFill>
              </a:rPr>
              <a:t>f</a:t>
            </a:r>
            <a:r>
              <a:rPr lang="en-US" sz="3000" b="1" dirty="0" smtClean="0">
                <a:solidFill>
                  <a:srgbClr val="FF0000"/>
                </a:solidFill>
              </a:rPr>
              <a:t>irst</a:t>
            </a:r>
            <a:r>
              <a:rPr lang="en-US" sz="30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2" name="Rectangle 1"/>
          <p:cNvSpPr/>
          <p:nvPr/>
        </p:nvSpPr>
        <p:spPr>
          <a:xfrm>
            <a:off x="489136" y="8714792"/>
            <a:ext cx="1880840" cy="9517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72" b="11386"/>
          <a:stretch/>
        </p:blipFill>
        <p:spPr>
          <a:xfrm>
            <a:off x="2636430" y="8827581"/>
            <a:ext cx="824596" cy="8174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481" y="8940372"/>
            <a:ext cx="1196450" cy="591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728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72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Annis</dc:creator>
  <cp:lastModifiedBy>Eileen Ponting</cp:lastModifiedBy>
  <cp:revision>10</cp:revision>
  <dcterms:created xsi:type="dcterms:W3CDTF">2020-03-17T18:02:37Z</dcterms:created>
  <dcterms:modified xsi:type="dcterms:W3CDTF">2020-03-20T13:55:58Z</dcterms:modified>
</cp:coreProperties>
</file>